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64" r:id="rId3"/>
    <p:sldId id="265" r:id="rId4"/>
    <p:sldId id="268" r:id="rId5"/>
    <p:sldId id="269" r:id="rId6"/>
    <p:sldId id="266" r:id="rId7"/>
    <p:sldId id="267" r:id="rId8"/>
    <p:sldId id="270" r:id="rId9"/>
    <p:sldId id="263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94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79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2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7200" cap="none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48B07-2C06-4CF2-8E91-F7385E71E2CB}" type="datetimeFigureOut">
              <a:rPr lang="en-US" dirty="0"/>
              <a:t>9/16/2016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 b="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069D4-B020-4602-B87C-B094679675DF}" type="datetimeFigureOut">
              <a:rPr lang="en-US" dirty="0"/>
              <a:t>9/16/2016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C11EA-3D59-4DFE-9385-0A032B3191AF}" type="datetimeFigureOut">
              <a:rPr lang="en-US" dirty="0"/>
              <a:t>9/16/2016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936D4-0671-4B70-A95D-BFBC9A35DA5B}" type="datetimeFigureOut">
              <a:rPr lang="en-US" dirty="0"/>
              <a:t>9/16/2016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7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DDD67DAC-232D-4042-B5C0-E64770A42A28}" type="datetimeFigureOut">
              <a:rPr lang="en-US" dirty="0"/>
              <a:t>9/16/2016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ECD2C-79BD-4B90-B3FA-E3B19B3FF97B}" type="datetimeFigureOut">
              <a:rPr lang="en-US" dirty="0"/>
              <a:t>9/16/2016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9FDB6-7A26-4DBB-9BB0-088C0534314D}" type="datetimeFigureOut">
              <a:rPr lang="en-US" dirty="0"/>
              <a:t>9/16/2016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C72F-E0F0-449A-A903-6D7865ED3EFA}" type="datetimeFigureOut">
              <a:rPr lang="en-US" dirty="0"/>
              <a:t>9/16/2016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1207D-C9F3-42EA-960B-DC9955B358C7}" type="datetimeFigureOut">
              <a:rPr lang="en-US" dirty="0"/>
              <a:t>9/16/2016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827A6-8947-4115-8D9E-E89B1EC0518D}" type="datetimeFigureOut">
              <a:rPr lang="en-US" dirty="0"/>
              <a:t>9/16/2016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60A6F-F31A-4CA3-B222-0B3C224FF998}" type="datetimeFigureOut">
              <a:rPr lang="en-US" dirty="0"/>
              <a:t>9/16/2016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648A1663-7765-4EF4-B97F-A02E70C6265E}" type="datetimeFigureOut">
              <a:rPr lang="en-US" dirty="0"/>
              <a:t>9/16/2016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 cap="none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Full Stack Web Development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635610" y="4468031"/>
            <a:ext cx="52949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38949E"/>
                </a:solidFill>
              </a:rPr>
              <a:t>           </a:t>
            </a:r>
            <a:r>
              <a:rPr lang="en-US" sz="2400" b="1" dirty="0" smtClean="0">
                <a:solidFill>
                  <a:srgbClr val="38949E"/>
                </a:solidFill>
              </a:rPr>
              <a:t>Node.js </a:t>
            </a:r>
            <a:r>
              <a:rPr lang="en-US" sz="2400" dirty="0" smtClean="0"/>
              <a:t>/ Getting Started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2154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</a:t>
            </a:r>
            <a:r>
              <a:rPr lang="en-US" dirty="0" smtClean="0"/>
              <a:t>Node.js?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1900361"/>
            <a:ext cx="10058400" cy="4675367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400" b="1" dirty="0" smtClean="0"/>
              <a:t>Long Answer: </a:t>
            </a:r>
            <a:r>
              <a:rPr lang="en-US" sz="2400" dirty="0" smtClean="0"/>
              <a:t>Node.js is a platform built on Chrome’s JavaScript runtime. It’s used to </a:t>
            </a:r>
            <a:r>
              <a:rPr lang="en-US" sz="2400" dirty="0" smtClean="0"/>
              <a:t>build fast, scalable network applications. It uses an </a:t>
            </a:r>
            <a:r>
              <a:rPr lang="en-US" sz="2400" b="1" dirty="0" smtClean="0"/>
              <a:t>event-driven, non-blocking I/O model </a:t>
            </a:r>
            <a:r>
              <a:rPr lang="en-US" sz="2400" dirty="0" smtClean="0"/>
              <a:t>that makes it </a:t>
            </a:r>
            <a:r>
              <a:rPr lang="en-US" sz="2400" b="1" dirty="0" smtClean="0"/>
              <a:t>lightweight </a:t>
            </a:r>
            <a:r>
              <a:rPr lang="en-US" sz="2400" dirty="0" smtClean="0"/>
              <a:t>and </a:t>
            </a:r>
            <a:r>
              <a:rPr lang="en-US" sz="2400" b="1" dirty="0" smtClean="0"/>
              <a:t>efficient</a:t>
            </a:r>
            <a:r>
              <a:rPr lang="en-US" sz="2400" dirty="0" smtClean="0"/>
              <a:t>, making it perfect for building </a:t>
            </a:r>
            <a:r>
              <a:rPr lang="en-US" sz="2400" b="1" dirty="0" smtClean="0"/>
              <a:t>real-time applications</a:t>
            </a:r>
          </a:p>
          <a:p>
            <a:pPr marL="0" indent="0">
              <a:lnSpc>
                <a:spcPct val="150000"/>
              </a:lnSpc>
              <a:buNone/>
            </a:pPr>
            <a:endParaRPr lang="en-US" sz="2400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en-US" sz="2400" b="1" dirty="0" smtClean="0"/>
              <a:t>Short Answer: </a:t>
            </a:r>
            <a:r>
              <a:rPr lang="en-US" sz="2400" dirty="0" smtClean="0"/>
              <a:t>JavaScript on the server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05689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Asynchronous I/O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400" dirty="0" smtClean="0"/>
              <a:t>Does not need to wait for one process to finish before starting the other (Non-Blocking)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Optimizes throughput and scalability in web applications with many I/O operations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Event-Driven Programming</a:t>
            </a:r>
          </a:p>
          <a:p>
            <a:r>
              <a:rPr lang="en-US" sz="2400" dirty="0" smtClean="0"/>
              <a:t>This makes Node.js apps extremely </a:t>
            </a:r>
            <a:r>
              <a:rPr lang="en-US" sz="2400" b="1" dirty="0" smtClean="0"/>
              <a:t>fast</a:t>
            </a:r>
            <a:r>
              <a:rPr lang="en-US" sz="2400" dirty="0" smtClean="0"/>
              <a:t> and </a:t>
            </a:r>
            <a:r>
              <a:rPr lang="en-US" sz="2400" b="1" dirty="0" smtClean="0"/>
              <a:t>efficient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45276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Event Loop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400" dirty="0" smtClean="0"/>
              <a:t>Single-threaded</a:t>
            </a:r>
          </a:p>
          <a:p>
            <a:pPr>
              <a:lnSpc>
                <a:spcPct val="100000"/>
              </a:lnSpc>
            </a:pPr>
            <a:r>
              <a:rPr lang="en-US" sz="2400" dirty="0" smtClean="0"/>
              <a:t>Supports concurrency via events and callbacks</a:t>
            </a:r>
          </a:p>
          <a:p>
            <a:pPr>
              <a:lnSpc>
                <a:spcPct val="100000"/>
              </a:lnSpc>
            </a:pPr>
            <a:r>
              <a:rPr lang="en-US" sz="2400" b="1" dirty="0"/>
              <a:t>EventEmitter</a:t>
            </a:r>
            <a:r>
              <a:rPr lang="en-US" sz="2400" dirty="0"/>
              <a:t> class </a:t>
            </a:r>
            <a:r>
              <a:rPr lang="en-US" sz="2400" dirty="0" smtClean="0"/>
              <a:t>is </a:t>
            </a:r>
            <a:r>
              <a:rPr lang="en-US" sz="2400" dirty="0"/>
              <a:t>used to bind events and event </a:t>
            </a:r>
            <a:r>
              <a:rPr lang="en-US" sz="2400" dirty="0" smtClean="0"/>
              <a:t>listeners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732" y="4288468"/>
            <a:ext cx="596265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068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Simple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1926099"/>
            <a:ext cx="10058400" cy="4050792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b="1" dirty="0"/>
              <a:t>var fs = require("fs");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400" b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b="1" dirty="0"/>
              <a:t>fs.readFile('input.txt', function (err, data) {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b="1" dirty="0"/>
              <a:t>   if (err){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b="1" dirty="0"/>
              <a:t>      console.log(</a:t>
            </a:r>
            <a:r>
              <a:rPr lang="en-US" sz="2400" b="1" dirty="0" err="1"/>
              <a:t>err.stack</a:t>
            </a:r>
            <a:r>
              <a:rPr lang="en-US" sz="2400" b="1" dirty="0"/>
              <a:t>);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b="1" dirty="0"/>
              <a:t>      return;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b="1" dirty="0"/>
              <a:t>   }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b="1" dirty="0"/>
              <a:t>   console.log(</a:t>
            </a:r>
            <a:r>
              <a:rPr lang="en-US" sz="2400" b="1" dirty="0" err="1"/>
              <a:t>data.toString</a:t>
            </a:r>
            <a:r>
              <a:rPr lang="en-US" sz="2400" b="1" dirty="0"/>
              <a:t>());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b="1" dirty="0"/>
              <a:t>});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b="1" dirty="0"/>
              <a:t>console.log("Program Ended");</a:t>
            </a:r>
          </a:p>
        </p:txBody>
      </p:sp>
    </p:spTree>
    <p:extLst>
      <p:ext uri="{BB962C8B-B14F-4D97-AF65-F5344CB8AC3E}">
        <p14:creationId xmlns:p14="http://schemas.microsoft.com/office/powerpoint/2010/main" val="1828793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Platform Specifications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400" dirty="0" smtClean="0"/>
              <a:t>Available for Windows, Mac, Linux, Unix, SunOS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Comes as a binary installable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Available on both 32-bit and 64-bit architectures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Windows uses a simple MSI installer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/>
              <a:t>REPL </a:t>
            </a:r>
            <a:r>
              <a:rPr lang="en-US" sz="2400" dirty="0" smtClean="0"/>
              <a:t>– Read, Eval, Print, Loop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44783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NPM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2300" dirty="0" smtClean="0"/>
              <a:t>Node Package Manager</a:t>
            </a:r>
          </a:p>
          <a:p>
            <a:pPr>
              <a:lnSpc>
                <a:spcPct val="150000"/>
              </a:lnSpc>
            </a:pPr>
            <a:r>
              <a:rPr lang="en-US" sz="2300" dirty="0" smtClean="0"/>
              <a:t>Comes with </a:t>
            </a:r>
            <a:r>
              <a:rPr lang="en-US" sz="2300" b="1" dirty="0" smtClean="0"/>
              <a:t>Node.js v0.6.3+</a:t>
            </a:r>
          </a:p>
          <a:p>
            <a:pPr>
              <a:lnSpc>
                <a:spcPct val="150000"/>
              </a:lnSpc>
            </a:pPr>
            <a:r>
              <a:rPr lang="en-US" sz="2300" dirty="0" smtClean="0"/>
              <a:t>Online repositories for node.js packages/modules</a:t>
            </a:r>
          </a:p>
          <a:p>
            <a:pPr>
              <a:lnSpc>
                <a:spcPct val="150000"/>
              </a:lnSpc>
            </a:pPr>
            <a:r>
              <a:rPr lang="en-US" sz="2300" dirty="0" smtClean="0"/>
              <a:t>Installs into a </a:t>
            </a:r>
            <a:r>
              <a:rPr lang="en-US" sz="2300" b="1" dirty="0" smtClean="0"/>
              <a:t>“node_modules” </a:t>
            </a:r>
            <a:r>
              <a:rPr lang="en-US" sz="2300" dirty="0" smtClean="0"/>
              <a:t>folder</a:t>
            </a:r>
          </a:p>
          <a:p>
            <a:endParaRPr lang="en-US" sz="2300" dirty="0"/>
          </a:p>
          <a:p>
            <a:pPr marL="0" indent="0">
              <a:buNone/>
            </a:pPr>
            <a:r>
              <a:rPr lang="en-US" sz="2300" b="1" dirty="0" smtClean="0"/>
              <a:t>npm install express                               </a:t>
            </a:r>
            <a:r>
              <a:rPr lang="en-US" sz="2300" b="1" dirty="0" smtClean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en-US" sz="2300" dirty="0" smtClean="0">
                <a:solidFill>
                  <a:schemeClr val="bg1">
                    <a:lumMod val="50000"/>
                  </a:schemeClr>
                </a:solidFill>
              </a:rPr>
              <a:t>add </a:t>
            </a:r>
            <a:r>
              <a:rPr lang="en-US" sz="2300" b="1" dirty="0">
                <a:solidFill>
                  <a:schemeClr val="bg1">
                    <a:lumMod val="50000"/>
                  </a:schemeClr>
                </a:solidFill>
              </a:rPr>
              <a:t>–g </a:t>
            </a:r>
            <a:r>
              <a:rPr lang="en-US" sz="2300" dirty="0">
                <a:solidFill>
                  <a:schemeClr val="bg1">
                    <a:lumMod val="50000"/>
                  </a:schemeClr>
                </a:solidFill>
              </a:rPr>
              <a:t>to install </a:t>
            </a:r>
            <a:r>
              <a:rPr lang="en-US" sz="2300" dirty="0" smtClean="0">
                <a:solidFill>
                  <a:schemeClr val="bg1">
                    <a:lumMod val="50000"/>
                  </a:schemeClr>
                </a:solidFill>
              </a:rPr>
              <a:t>globally</a:t>
            </a:r>
            <a:r>
              <a:rPr lang="en-US" sz="2300" b="1" dirty="0" smtClean="0">
                <a:solidFill>
                  <a:schemeClr val="bg1">
                    <a:lumMod val="50000"/>
                  </a:schemeClr>
                </a:solidFill>
              </a:rPr>
              <a:t>)</a:t>
            </a:r>
          </a:p>
          <a:p>
            <a:pPr marL="0" indent="0">
              <a:buNone/>
            </a:pPr>
            <a:endParaRPr lang="en-US" sz="2300" b="1" dirty="0"/>
          </a:p>
          <a:p>
            <a:pPr marL="0" indent="0">
              <a:buNone/>
            </a:pPr>
            <a:r>
              <a:rPr lang="en-US" sz="2300" b="1" dirty="0" smtClean="0"/>
              <a:t>var express = require(‘express’);</a:t>
            </a:r>
          </a:p>
        </p:txBody>
      </p:sp>
    </p:spTree>
    <p:extLst>
      <p:ext uri="{BB962C8B-B14F-4D97-AF65-F5344CB8AC3E}">
        <p14:creationId xmlns:p14="http://schemas.microsoft.com/office/powerpoint/2010/main" val="3631864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Modules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/>
              <a:t>Frameworks </a:t>
            </a:r>
            <a:r>
              <a:rPr lang="en-US" sz="2400" dirty="0" smtClean="0"/>
              <a:t>– Express.js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/>
              <a:t>Template Engines </a:t>
            </a:r>
            <a:r>
              <a:rPr lang="en-US" sz="2400" dirty="0" smtClean="0"/>
              <a:t>– Pug, EJS, Handlebars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/>
              <a:t>Utilities</a:t>
            </a:r>
            <a:r>
              <a:rPr lang="en-US" sz="2400" dirty="0" smtClean="0"/>
              <a:t> – Path, OS, API Modules, Compilers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/>
              <a:t>Database ORM </a:t>
            </a:r>
            <a:r>
              <a:rPr lang="en-US" sz="2400" dirty="0" smtClean="0"/>
              <a:t>– Mongoose, MongoJS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307378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730" y="2346236"/>
            <a:ext cx="3430789" cy="1709500"/>
          </a:xfrm>
        </p:spPr>
      </p:pic>
    </p:spTree>
    <p:extLst>
      <p:ext uri="{BB962C8B-B14F-4D97-AF65-F5344CB8AC3E}">
        <p14:creationId xmlns:p14="http://schemas.microsoft.com/office/powerpoint/2010/main" val="315299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514949"/>
      </a:dk2>
      <a:lt2>
        <a:srgbClr val="E1E1DB"/>
      </a:lt2>
      <a:accent1>
        <a:srgbClr val="9DBFBE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00FF"/>
      </a:hlink>
      <a:folHlink>
        <a:srgbClr val="800080"/>
      </a:folHlink>
    </a:clrScheme>
    <a:fontScheme name="Wood Type">
      <a:majorFont>
        <a:latin typeface="Arial Black" panose="020B0A04020102020204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 panose="020B0604020202020204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BE1B6DD8-9976-4550-A6F4-B2DD4EA939D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TM03090434[[fn=Wood Type]]</Template>
  <TotalTime>7565</TotalTime>
  <Words>275</Words>
  <Application>Microsoft Office PowerPoint</Application>
  <PresentationFormat>Widescreen</PresentationFormat>
  <Paragraphs>46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Arial Black</vt:lpstr>
      <vt:lpstr>Wingdings</vt:lpstr>
      <vt:lpstr>Wood Type</vt:lpstr>
      <vt:lpstr>Full Stack Web Development</vt:lpstr>
      <vt:lpstr>What Is Node.js?</vt:lpstr>
      <vt:lpstr>Asynchronous I/O</vt:lpstr>
      <vt:lpstr>Event Loop</vt:lpstr>
      <vt:lpstr>Simple Example</vt:lpstr>
      <vt:lpstr>Platform Specifications</vt:lpstr>
      <vt:lpstr>NPM</vt:lpstr>
      <vt:lpstr>Types Of Modules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Full Stack Web Development</dc:title>
  <dc:creator>Brad Traversy</dc:creator>
  <cp:lastModifiedBy>Brad Traversy</cp:lastModifiedBy>
  <cp:revision>48</cp:revision>
  <dcterms:created xsi:type="dcterms:W3CDTF">2016-08-08T14:29:34Z</dcterms:created>
  <dcterms:modified xsi:type="dcterms:W3CDTF">2016-09-16T16:04:41Z</dcterms:modified>
</cp:coreProperties>
</file>